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4v" ContentType="video/unknown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5"/>
  </p:notesMasterIdLst>
  <p:sldIdLst>
    <p:sldId id="256" r:id="rId2"/>
    <p:sldId id="257" r:id="rId3"/>
    <p:sldId id="270" r:id="rId4"/>
    <p:sldId id="258" r:id="rId5"/>
    <p:sldId id="262" r:id="rId6"/>
    <p:sldId id="272" r:id="rId7"/>
    <p:sldId id="260" r:id="rId8"/>
    <p:sldId id="273" r:id="rId9"/>
    <p:sldId id="264" r:id="rId10"/>
    <p:sldId id="274" r:id="rId11"/>
    <p:sldId id="263" r:id="rId12"/>
    <p:sldId id="278" r:id="rId13"/>
    <p:sldId id="265" r:id="rId14"/>
    <p:sldId id="279" r:id="rId15"/>
    <p:sldId id="261" r:id="rId16"/>
    <p:sldId id="268" r:id="rId17"/>
    <p:sldId id="275" r:id="rId18"/>
    <p:sldId id="269" r:id="rId19"/>
    <p:sldId id="276" r:id="rId20"/>
    <p:sldId id="266" r:id="rId21"/>
    <p:sldId id="267" r:id="rId22"/>
    <p:sldId id="259" r:id="rId23"/>
    <p:sldId id="277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FA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2"/>
    <p:restoredTop sz="81797"/>
  </p:normalViewPr>
  <p:slideViewPr>
    <p:cSldViewPr snapToGrid="0" snapToObjects="1">
      <p:cViewPr>
        <p:scale>
          <a:sx n="105" d="100"/>
          <a:sy n="105" d="100"/>
        </p:scale>
        <p:origin x="159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2.jpeg>
</file>

<file path=ppt/media/image20.pn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media/image9.jpe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FCC6B-26B5-3D47-A64E-0B6D1F7D5179}" type="datetimeFigureOut">
              <a:rPr lang="fr-FR" smtClean="0"/>
              <a:t>04/09/2018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505430-53D5-9D43-80E8-3898E65752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08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Qu’est-ce que l’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rapidement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développe de nos jours et par la suite avec le développement de la 5G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Remontée d’information de capteurs vers Internet ou vers des middleware pour obtenir des informations sur nos usages et environnement en quasi temps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reel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feux actuels et leur fonctionnement statique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Actuellement périodes de feux définies =&gt; ne se montre pas adaptatif en fonction des situations qui peuvent arriver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Trouver des solutions viables, moins coûteuses, utilisant des technologies plus récentes et d’actualité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L’idée est d’utiliser l’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des boitiers peu couteux et sans fils afin de définir un carrefour de feux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Dépasser des solutions ou recherches sur des solutions soit filaire soit de communication directe (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-to-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1627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Réalisation de statistiques au niveau de notre Qualité de service que l’on parlera dans une prochaine partie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sécurité dans les échanges en ajoutant des mécanismes d’acquittement n’influe que très peu dans les délais d’envoi et de réception de messages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 que notre modèle et les technologies apportés ont un réel intérêt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55072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projet est basé sur un cas d’usage, cependant il peut être très adaptatif par rapport aux divers besoins que certains pourraient avoir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Ajouter de nouveaux capteurs pour de nouveaux usages (exemple capteurs de pollution =&gt; + de voiture sur une route =&gt; passage au vert plus rapide)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Développer plus le projet avec un Ethernet router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Être maître de tous les aspects du projet (notamment la plateforme Cloud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2433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 de documentation lors de la prise du projet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Pourtant important (explication pourquoi permettre d’être à jour sur un projet en peu de temps et permettre que plus de personnes s’y intéressent et réalise des choses à partir de nos travaux) donc mise en place d’une documentation des technologies utilisées et comment mettre en place notre projet et comment fonctionne-t-il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mis en place.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Rédaction de papiers techniques 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Travail sur de l’anglais écrit 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Etre capable d’expliquer comment fonctionne notre projet et nos choix et étapes pour arriver à notre développement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papier envoyé en pour une conférence et un en fin de rédaction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30575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 papier pour montrer de façon textuelle et « théorique » nos projet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 contraire, la recherche c’est aussi et surtout de l’échange avec d’autres chercheurs du milieu.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premier papier (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abstract) a été accepté lors de la conférence et il s’agit pour moi d’y participer afin de présenter notre projet lors d’une démonstration de celui ci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Egalement j’ai pu participer en tant qu’organisateur à une conférence IEEE qui s’est déroulée à l’ECE Paris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Enfin la journée doctorale qui a pu être l’occasion de voir les réalisations et sujet de thèses des doctorants du Laboratoire et ainsi échanger sur le domaine de la recherche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International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conference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fr-FR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Advances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fr-FR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computing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communication engineering </a:t>
            </a:r>
          </a:p>
          <a:p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International Smart </a:t>
            </a:r>
            <a:r>
              <a:rPr lang="fr-FR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Cities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Conference</a:t>
            </a:r>
            <a:endParaRPr lang="fr-F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3266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Bien mener un projet de A à Z de façon autonome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Bien réfléchir à chaque étape, se remettre en question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Chercher des solutions aux problèmes qui se présentaient à moi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Développer mes compétences en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en Réseaux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Avoir mieux cerné ce qu’est la recherche, comment cela fonctionne et les possibilités au sein de la communauté internationale.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Permettre de participer à des conférences pour rencontrer des personnes et discuter de sujets très divers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735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Notre approche qui est + du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-to-cloud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Ajouter à cela l’interruption des cycles de feux 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Fonctionnalité et use case qui avait été défini en amont est le fait pour un véhicule prioritaire de pouvoir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ammorcer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une interruption du système afin de passer sa voie au vert et ainsi permettre un passage + facile.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 commencé lors d’un projet de fin d’étude par 6 étudiants de 5</a:t>
            </a:r>
            <a:r>
              <a:rPr lang="fr-FR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ème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année à l’ECE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Commencé communication WSN =&gt; Cloud ok MAIS Cloud =&gt; WSN non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fonctionnellle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Maquette crée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Technologies, certains outils et représentation de notre feu avec ses délais fixés durant leur projet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Objectif reprendre le travail et réussir à le faire fonctionner et d’obtenir une preuve de concept fonctionnelle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Réaliser la communication dans les 2 sens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Développer le projet pour s’approcher d’un fonctionnement normal de carrefour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 des fonctionnalités pour l’interruption du cycle de feux si véhicule prioritaire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8090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383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https://</a:t>
            </a:r>
            <a:r>
              <a:rPr lang="fr-FR" dirty="0" err="1" smtClean="0"/>
              <a:t>youtu.be</a:t>
            </a:r>
            <a:r>
              <a:rPr lang="fr-FR" dirty="0" smtClean="0"/>
              <a:t>/VL7saWg8h_o</a:t>
            </a:r>
          </a:p>
          <a:p>
            <a:endParaRPr lang="fr-FR" dirty="0" smtClean="0"/>
          </a:p>
          <a:p>
            <a:r>
              <a:rPr lang="fr-FR" dirty="0" smtClean="0"/>
              <a:t>Parler des éléments </a:t>
            </a:r>
            <a:r>
              <a:rPr lang="fr-FR" dirty="0" err="1" smtClean="0"/>
              <a:t>touch</a:t>
            </a:r>
            <a:r>
              <a:rPr lang="fr-FR" dirty="0" smtClean="0"/>
              <a:t> </a:t>
            </a:r>
            <a:r>
              <a:rPr lang="fr-FR" dirty="0" err="1" smtClean="0"/>
              <a:t>sensor</a:t>
            </a:r>
            <a:r>
              <a:rPr lang="fr-FR" baseline="0" dirty="0" smtClean="0"/>
              <a:t> et </a:t>
            </a:r>
            <a:r>
              <a:rPr lang="fr-FR" baseline="0" dirty="0" err="1" smtClean="0"/>
              <a:t>traffic</a:t>
            </a:r>
            <a:r>
              <a:rPr lang="fr-FR" baseline="0" dirty="0" smtClean="0"/>
              <a:t> </a:t>
            </a:r>
            <a:r>
              <a:rPr lang="fr-FR" baseline="0" dirty="0" err="1" smtClean="0"/>
              <a:t>lightd</a:t>
            </a:r>
            <a:r>
              <a:rPr lang="fr-FR" baseline="0" dirty="0" smtClean="0"/>
              <a:t> =&gt; chacun un </a:t>
            </a:r>
            <a:r>
              <a:rPr lang="fr-FR" baseline="0" dirty="0" err="1" smtClean="0"/>
              <a:t>Re-mote</a:t>
            </a:r>
            <a:endParaRPr lang="fr-FR" baseline="0" dirty="0" smtClean="0"/>
          </a:p>
          <a:p>
            <a:endParaRPr lang="fr-FR" baseline="0" dirty="0" smtClean="0"/>
          </a:p>
          <a:p>
            <a:r>
              <a:rPr lang="fr-FR" baseline="0" dirty="0" smtClean="0"/>
              <a:t>Parler du border router et surtout du middleware avec le script python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9789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ECE Paris crée en 1919 et membre de l’INSEEC.U depuis 2016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Laboratoire crée en 2004 (LASCS) qui s’est développé avec de nouveaux axes en 2013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 faisais partie de l’axe SIC (Systèmes Intelligents Communicants)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Bonne part d’autonomie dans le projet, même si Tuteur présent pour les grandes lignes et l’avancée dans le projet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2680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Introduction sur la modélisation</a:t>
            </a:r>
          </a:p>
          <a:p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Définir un modèle assurant des cas critiques comme une mauvaise réception d’un paquet ou la perte de celui ci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Utiliser les réseaux de Pétri =&gt; apprendre sur la mise en place de points de contrôle sur notre système + modélisation non suffisante</a:t>
            </a:r>
          </a:p>
          <a:p>
            <a:pPr lvl="0"/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UPPAAL 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Explication logiciel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Explication nom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Apport de faire de la simulation et du model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checking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 qui a été réalisé (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trafficlight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middleware, cloud variable)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74046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Technologies utilisées : Pourquoi (3 premières notamment pour l’aspect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power)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Contiki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Os : 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6LoWPAN : IPv6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LowPower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Wireless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Area 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Network.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Zolertia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Re-mote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(Les autres pour leur facilité dans le développement)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Paho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MQTT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Ubidots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5497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Explication comment notre système fonctionne (schéma)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Feux envoient des souhaits de passer à un nouvel état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Passe par le border router + script python du middleware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Cloud met à jour et renvoi les nouvelles modifications au middleware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Middleware vérifie ces valeurs et met à jour (d’abord rouge puis vert) les feux en demandant à chacun une confirmation de ceux ci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Système ok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5158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Autre projet apportant + d’autonomie a été expérimenté mais au vue des soucis matériels et logiciels non continué.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Utilisation d’un Ethernet Router pour communiquer avec Internet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Difficultés sur la synchronisation de notre système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 cependant qu’il est possible de réaliser un système de ce type 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729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872BB-5EC3-444F-A0F4-BC315F46A8D1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321833" y="432511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3860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DCB9-E0A1-4C4D-AD25-80005D23A8F4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5582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B2C2C-28E1-4545-8ACF-C0FDC026AEE3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5475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44094-CBF0-A34B-8B11-8200B8357C4B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7724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72269-C2C6-5548-9066-B7524886AFA0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542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05C1-41BA-6B44-B351-73D9F840B73E}" type="datetime1">
              <a:rPr lang="fr-FR" smtClean="0"/>
              <a:t>04/09/2018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6310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4803-36D2-1B4E-B677-01CDCF24EBE0}" type="datetime1">
              <a:rPr lang="fr-FR" smtClean="0"/>
              <a:t>04/09/2018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892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63C0-83B6-594D-A452-5B0AD61414BE}" type="datetime1">
              <a:rPr lang="fr-FR" smtClean="0"/>
              <a:t>04/09/2018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4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5D39-D3C9-A042-AEC9-BF60A170068F}" type="datetime1">
              <a:rPr lang="fr-FR" smtClean="0"/>
              <a:t>04/09/2018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015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9DDEA6A-E8A1-1F44-BD3E-71FE03D58497}" type="datetime1">
              <a:rPr lang="fr-FR" smtClean="0"/>
              <a:t>04/09/2018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200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3155D-3FE4-5341-88ED-C0B265200EC4}" type="datetime1">
              <a:rPr lang="fr-FR" smtClean="0"/>
              <a:t>04/09/2018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443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6AD4D10-7499-9248-A060-075ABB1ED7AC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A926B55-C5DA-384F-801C-D98B9D8FBFC7}" type="slidenum">
              <a:rPr lang="fr-FR" smtClean="0"/>
              <a:t>‹#›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226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7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7930" y="2060136"/>
            <a:ext cx="7897864" cy="2207824"/>
          </a:xfrm>
        </p:spPr>
        <p:txBody>
          <a:bodyPr>
            <a:noAutofit/>
          </a:bodyPr>
          <a:lstStyle/>
          <a:p>
            <a:r>
              <a:rPr lang="fr-FR" sz="6600" dirty="0"/>
              <a:t/>
            </a:r>
            <a:br>
              <a:rPr lang="fr-FR" sz="6600" dirty="0"/>
            </a:br>
            <a:r>
              <a:rPr lang="fr-FR" sz="6600" b="1" dirty="0"/>
              <a:t> </a:t>
            </a:r>
            <a:r>
              <a:rPr lang="fr-FR" sz="6600" dirty="0"/>
              <a:t/>
            </a:r>
            <a:br>
              <a:rPr lang="fr-FR" sz="6600" dirty="0"/>
            </a:br>
            <a:r>
              <a:rPr lang="fr-FR" sz="4800" b="1" dirty="0"/>
              <a:t>Réseaux </a:t>
            </a:r>
            <a:r>
              <a:rPr lang="fr-FR" sz="4800" b="1" dirty="0" err="1"/>
              <a:t>IoT</a:t>
            </a:r>
            <a:r>
              <a:rPr lang="fr-FR" sz="4800" b="1" dirty="0"/>
              <a:t> pour le contrôle des feux de signalisation dans des villes </a:t>
            </a:r>
            <a:r>
              <a:rPr lang="fr-FR" sz="4800" b="1" dirty="0" smtClean="0"/>
              <a:t>Intelligentes</a:t>
            </a:r>
            <a:endParaRPr lang="fr-FR" sz="48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01" y="4569923"/>
            <a:ext cx="10058400" cy="1143000"/>
          </a:xfrm>
        </p:spPr>
        <p:txBody>
          <a:bodyPr>
            <a:normAutofit/>
          </a:bodyPr>
          <a:lstStyle/>
          <a:p>
            <a:r>
              <a:rPr lang="fr-FR" b="1" dirty="0"/>
              <a:t>PETIT Jérémy</a:t>
            </a:r>
            <a:r>
              <a:rPr lang="fr-FR" dirty="0"/>
              <a:t> </a:t>
            </a:r>
            <a:endParaRPr lang="fr-FR" dirty="0" smtClean="0"/>
          </a:p>
          <a:p>
            <a:r>
              <a:rPr lang="fr-FR" sz="1800" b="1" dirty="0"/>
              <a:t>Année universitaire </a:t>
            </a:r>
            <a:r>
              <a:rPr lang="fr-FR" sz="1800" b="1" dirty="0" smtClean="0"/>
              <a:t>2017/2018</a:t>
            </a:r>
            <a:endParaRPr lang="fr-FR" sz="1800"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413052" y="17124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6" name="Imag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8" y="186326"/>
            <a:ext cx="2871788" cy="79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413052" y="6284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7234" y="157754"/>
            <a:ext cx="2438400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413052" y="14666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9" name="Sous-titre 2"/>
          <p:cNvSpPr txBox="1">
            <a:spLocks/>
          </p:cNvSpPr>
          <p:nvPr/>
        </p:nvSpPr>
        <p:spPr>
          <a:xfrm>
            <a:off x="267930" y="1771673"/>
            <a:ext cx="10058400" cy="453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 smtClean="0"/>
              <a:t>Stage de 4</a:t>
            </a:r>
            <a:r>
              <a:rPr lang="fr-FR" b="1" baseline="30000" dirty="0" smtClean="0"/>
              <a:t>ème</a:t>
            </a:r>
            <a:r>
              <a:rPr lang="fr-FR" b="1" dirty="0" smtClean="0"/>
              <a:t> année</a:t>
            </a:r>
            <a:endParaRPr lang="fr-FR" dirty="0"/>
          </a:p>
        </p:txBody>
      </p:sp>
      <p:pic>
        <p:nvPicPr>
          <p:cNvPr id="10" name="Image 9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433" y="2225672"/>
            <a:ext cx="5086350" cy="4201795"/>
          </a:xfrm>
          <a:prstGeom prst="rect">
            <a:avLst/>
          </a:prstGeom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149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 </a:t>
            </a:r>
            <a:r>
              <a:rPr lang="fr-FR" dirty="0" smtClean="0"/>
              <a:t>Réalisation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11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 </a:t>
            </a:r>
            <a:r>
              <a:rPr lang="fr-FR" dirty="0" smtClean="0"/>
              <a:t>Réalisation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6LoWPAN</a:t>
            </a:r>
          </a:p>
          <a:p>
            <a:r>
              <a:rPr lang="fr-FR" dirty="0" err="1" smtClean="0"/>
              <a:t>Contiki</a:t>
            </a:r>
            <a:r>
              <a:rPr lang="fr-FR" dirty="0" smtClean="0"/>
              <a:t> Os</a:t>
            </a:r>
          </a:p>
          <a:p>
            <a:r>
              <a:rPr lang="fr-FR" dirty="0" err="1" smtClean="0"/>
              <a:t>Zolertia</a:t>
            </a:r>
            <a:r>
              <a:rPr lang="fr-FR" dirty="0" smtClean="0"/>
              <a:t> </a:t>
            </a:r>
            <a:r>
              <a:rPr lang="fr-FR" dirty="0" err="1" smtClean="0"/>
              <a:t>Re-mote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Border Router</a:t>
            </a:r>
          </a:p>
          <a:p>
            <a:r>
              <a:rPr lang="fr-FR" dirty="0" err="1" smtClean="0"/>
              <a:t>Paho</a:t>
            </a:r>
            <a:r>
              <a:rPr lang="fr-FR" dirty="0" smtClean="0"/>
              <a:t> Python</a:t>
            </a:r>
          </a:p>
          <a:p>
            <a:endParaRPr lang="fr-FR" dirty="0" smtClean="0"/>
          </a:p>
          <a:p>
            <a:r>
              <a:rPr lang="fr-FR" dirty="0" smtClean="0"/>
              <a:t>MQTT &amp; </a:t>
            </a:r>
            <a:r>
              <a:rPr lang="fr-FR" dirty="0" err="1" smtClean="0"/>
              <a:t>QoS</a:t>
            </a:r>
            <a:endParaRPr lang="fr-FR" dirty="0"/>
          </a:p>
          <a:p>
            <a:r>
              <a:rPr lang="fr-FR" dirty="0" err="1" smtClean="0"/>
              <a:t>Ubidots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11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249" y="1801424"/>
            <a:ext cx="7847861" cy="3087852"/>
          </a:xfrm>
          <a:prstGeom prst="rect">
            <a:avLst/>
          </a:prstGeom>
        </p:spPr>
      </p:pic>
      <p:pic>
        <p:nvPicPr>
          <p:cNvPr id="8" name="Image 7" descr="../../../Documents/Stage4A/res/dashboardUbidots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896" y="4662986"/>
            <a:ext cx="3229078" cy="16484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784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13" y="1543673"/>
            <a:ext cx="10401536" cy="4277638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 </a:t>
            </a:r>
            <a:r>
              <a:rPr lang="fr-FR" dirty="0" smtClean="0"/>
              <a:t>Réalisation</a:t>
            </a:r>
            <a:br>
              <a:rPr lang="fr-FR" dirty="0" smtClean="0"/>
            </a:br>
            <a:r>
              <a:rPr lang="fr-FR" sz="2000" dirty="0" smtClean="0">
                <a:solidFill>
                  <a:schemeClr val="accent2"/>
                </a:solidFill>
                <a:latin typeface="+mn-lt"/>
              </a:rPr>
              <a:t>SITUATION D’UN VÉHICULE PRIORITAIRE</a:t>
            </a:r>
            <a:endParaRPr lang="fr-FR" sz="2000" dirty="0">
              <a:solidFill>
                <a:schemeClr val="accent2"/>
              </a:solidFill>
              <a:latin typeface="+mn-lt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4" y="5234554"/>
            <a:ext cx="4921124" cy="1094458"/>
          </a:xfrm>
          <a:prstGeom prst="rect">
            <a:avLst/>
          </a:prstGeom>
        </p:spPr>
      </p:pic>
      <p:sp>
        <p:nvSpPr>
          <p:cNvPr id="9" name="Flèche courbée vers la droite 8"/>
          <p:cNvSpPr/>
          <p:nvPr/>
        </p:nvSpPr>
        <p:spPr>
          <a:xfrm rot="5400000" flipV="1">
            <a:off x="4905771" y="1267957"/>
            <a:ext cx="472417" cy="243230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3852672" y="1805736"/>
            <a:ext cx="2353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/>
              <a:t>ENVOI </a:t>
            </a:r>
            <a:r>
              <a:rPr lang="fr-FR" sz="1200" i="1" dirty="0" smtClean="0"/>
              <a:t>ROAD A</a:t>
            </a:r>
            <a:r>
              <a:rPr lang="fr-FR" sz="1200" dirty="0" smtClean="0"/>
              <a:t> VERT (2) DEPUIS CAPTEUR</a:t>
            </a:r>
            <a:endParaRPr lang="fr-FR" sz="1200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8631936" y="3682492"/>
            <a:ext cx="10241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7971494" y="2849695"/>
            <a:ext cx="2345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/>
              <a:t>PUBLIE DANS LE TOPIC </a:t>
            </a:r>
            <a:r>
              <a:rPr lang="fr-FR" sz="1200" i="1" dirty="0" smtClean="0"/>
              <a:t>ROAD A</a:t>
            </a:r>
            <a:r>
              <a:rPr lang="fr-FR" sz="1200" dirty="0" smtClean="0"/>
              <a:t> LA VALEUR 2</a:t>
            </a:r>
            <a:endParaRPr lang="fr-FR" sz="1200" dirty="0"/>
          </a:p>
        </p:txBody>
      </p:sp>
      <p:sp>
        <p:nvSpPr>
          <p:cNvPr id="14" name="Ellipse 13"/>
          <p:cNvSpPr/>
          <p:nvPr/>
        </p:nvSpPr>
        <p:spPr>
          <a:xfrm>
            <a:off x="10222187" y="3850516"/>
            <a:ext cx="69850" cy="698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8486386" y="3753458"/>
            <a:ext cx="1527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/>
              <a:t>AVEC SOUSCRIPTION</a:t>
            </a:r>
          </a:p>
          <a:p>
            <a:pPr algn="ctr"/>
            <a:r>
              <a:rPr lang="fr-FR" sz="1200" dirty="0" smtClean="0"/>
              <a:t>RÉCUPÉRATION DES VALEURS</a:t>
            </a:r>
            <a:endParaRPr lang="fr-FR" sz="1200" dirty="0"/>
          </a:p>
        </p:txBody>
      </p:sp>
      <p:cxnSp>
        <p:nvCxnSpPr>
          <p:cNvPr id="20" name="Connecteur droit avec flèche 19"/>
          <p:cNvCxnSpPr/>
          <p:nvPr/>
        </p:nvCxnSpPr>
        <p:spPr>
          <a:xfrm flipH="1" flipV="1">
            <a:off x="4943418" y="2908300"/>
            <a:ext cx="791635" cy="774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/>
          <p:nvPr/>
        </p:nvCxnSpPr>
        <p:spPr>
          <a:xfrm flipH="1" flipV="1">
            <a:off x="4943418" y="3349458"/>
            <a:ext cx="799656" cy="333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/>
          <p:nvPr/>
        </p:nvCxnSpPr>
        <p:spPr>
          <a:xfrm flipH="1">
            <a:off x="5021179" y="3682492"/>
            <a:ext cx="713874" cy="132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/>
          <p:cNvCxnSpPr/>
          <p:nvPr/>
        </p:nvCxnSpPr>
        <p:spPr>
          <a:xfrm flipH="1">
            <a:off x="5029200" y="3682492"/>
            <a:ext cx="713874" cy="486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/>
          <p:cNvSpPr txBox="1"/>
          <p:nvPr/>
        </p:nvSpPr>
        <p:spPr>
          <a:xfrm>
            <a:off x="4199822" y="4375187"/>
            <a:ext cx="16587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/>
              <a:t>PASSAGE AU VERT</a:t>
            </a:r>
            <a:endParaRPr lang="fr-FR" sz="1200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55DC6-935C-3340-9C77-9F8F3B969C44}" type="slidenum">
              <a:rPr lang="fr-FR" smtClean="0"/>
              <a:t>12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414806" y="2570059"/>
            <a:ext cx="158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PASSAGE AU ROUGE</a:t>
            </a:r>
            <a:endParaRPr lang="fr-FR" sz="1200" dirty="0"/>
          </a:p>
        </p:txBody>
      </p:sp>
      <p:sp>
        <p:nvSpPr>
          <p:cNvPr id="21" name="Rectangle 20"/>
          <p:cNvSpPr/>
          <p:nvPr/>
        </p:nvSpPr>
        <p:spPr>
          <a:xfrm>
            <a:off x="1791676" y="5554790"/>
            <a:ext cx="304800" cy="332153"/>
          </a:xfrm>
          <a:prstGeom prst="rect">
            <a:avLst/>
          </a:prstGeom>
          <a:solidFill>
            <a:srgbClr val="A4FA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>
            <a:off x="3708088" y="5556436"/>
            <a:ext cx="304800" cy="33215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4051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autoRev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33333E-6 L -0.00065 0.08426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42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42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7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0"/>
                            </p:stCondLst>
                            <p:childTnLst>
                              <p:par>
                                <p:cTn id="7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"/>
                            </p:stCondLst>
                            <p:childTnLst>
                              <p:par>
                                <p:cTn id="9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/>
      <p:bldP spid="10" grpId="1"/>
      <p:bldP spid="13" grpId="0"/>
      <p:bldP spid="13" grpId="1"/>
      <p:bldP spid="14" grpId="0" animBg="1"/>
      <p:bldP spid="17" grpId="0"/>
      <p:bldP spid="27" grpId="0"/>
      <p:bldP spid="6" grpId="0"/>
      <p:bldP spid="6" grpId="1"/>
      <p:bldP spid="21" grpId="1" animBg="1"/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 </a:t>
            </a:r>
            <a:r>
              <a:rPr lang="fr-FR" dirty="0" smtClean="0"/>
              <a:t>Réalisation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Réalisation </a:t>
            </a:r>
            <a:r>
              <a:rPr lang="fr-FR" dirty="0" smtClean="0"/>
              <a:t>d’un second projet pour apporter plus d’autonomie au système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Suppression du middleware</a:t>
            </a:r>
          </a:p>
          <a:p>
            <a:pPr lvl="1"/>
            <a:r>
              <a:rPr lang="fr-FR" dirty="0" smtClean="0"/>
              <a:t>Connexion MQTT depuis chaque </a:t>
            </a:r>
            <a:r>
              <a:rPr lang="fr-FR" dirty="0" err="1" smtClean="0"/>
              <a:t>Re-mote</a:t>
            </a:r>
            <a:endParaRPr lang="fr-FR" dirty="0" smtClean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 smtClean="0"/>
              <a:t>Problèmes</a:t>
            </a:r>
          </a:p>
          <a:p>
            <a:pPr lvl="1"/>
            <a:r>
              <a:rPr lang="fr-FR" dirty="0" smtClean="0"/>
              <a:t>Limitation matérielle de l’Ethernet Router</a:t>
            </a:r>
          </a:p>
          <a:p>
            <a:pPr lvl="1"/>
            <a:r>
              <a:rPr lang="fr-FR" dirty="0" smtClean="0"/>
              <a:t>Limitation logicielle du moteur MQTT de la solution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13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986" y="2892407"/>
            <a:ext cx="3730821" cy="212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4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IV </a:t>
            </a:r>
            <a:r>
              <a:rPr lang="fr-FR" dirty="0" smtClean="0"/>
              <a:t>Résultats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835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 Résultats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Projet </a:t>
            </a:r>
            <a:r>
              <a:rPr lang="fr-FR" dirty="0" smtClean="0"/>
              <a:t>fonctionnel mais avec des sécurités mises en place (contraintes</a:t>
            </a:r>
            <a:r>
              <a:rPr lang="fr-FR" dirty="0" smtClean="0"/>
              <a:t>)</a:t>
            </a:r>
          </a:p>
          <a:p>
            <a:endParaRPr lang="fr-FR" dirty="0" smtClean="0"/>
          </a:p>
          <a:p>
            <a:pPr lvl="1"/>
            <a:r>
              <a:rPr lang="fr-FR" dirty="0" smtClean="0"/>
              <a:t>Filtrage des messages</a:t>
            </a:r>
          </a:p>
          <a:p>
            <a:pPr lvl="1"/>
            <a:r>
              <a:rPr lang="fr-FR" dirty="0" smtClean="0"/>
              <a:t>Demande de passage à un nouvel état d’un feu</a:t>
            </a:r>
          </a:p>
          <a:p>
            <a:pPr lvl="1"/>
            <a:r>
              <a:rPr lang="fr-FR" dirty="0" smtClean="0"/>
              <a:t>Demande de confirmation de ces états</a:t>
            </a:r>
          </a:p>
          <a:p>
            <a:pPr lvl="1"/>
            <a:r>
              <a:rPr lang="fr-FR" dirty="0" smtClean="0"/>
              <a:t>Ordre d’envoi défini</a:t>
            </a:r>
          </a:p>
          <a:p>
            <a:pPr lvl="1"/>
            <a:r>
              <a:rPr lang="fr-FR" dirty="0" smtClean="0"/>
              <a:t>Reprise du cycle de feu normal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15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175" y="3657600"/>
            <a:ext cx="4581750" cy="20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7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 Résultats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Statistiques effectués sur notre niveau de Qualité de Service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16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879" y="2363573"/>
            <a:ext cx="576262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68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 Perspective d’avenir du projet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853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 Perspectives d’avenir du projet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fr-FR" dirty="0" smtClean="0"/>
          </a:p>
          <a:p>
            <a:pPr>
              <a:buFont typeface="Calibri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Basé sur un cas d’usage, il peut être développé pour d’autres domaines</a:t>
            </a:r>
          </a:p>
          <a:p>
            <a:pPr>
              <a:buFont typeface="Calibri" charset="0"/>
              <a:buChar char="-"/>
            </a:pPr>
            <a:endParaRPr lang="fr-FR" dirty="0" smtClean="0"/>
          </a:p>
          <a:p>
            <a:pPr>
              <a:buFont typeface="Calibri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Nouveaux capteurs =&gt; nouveaux usages</a:t>
            </a:r>
          </a:p>
          <a:p>
            <a:pPr>
              <a:buFont typeface="Calibri" charset="0"/>
              <a:buChar char="-"/>
            </a:pPr>
            <a:endParaRPr lang="fr-FR" dirty="0" smtClean="0"/>
          </a:p>
          <a:p>
            <a:pPr>
              <a:buFont typeface="Calibri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Développer le projet avec l’Ethernet Router (pallier ses problèmes)</a:t>
            </a:r>
          </a:p>
          <a:p>
            <a:pPr>
              <a:buFont typeface="Calibri" charset="0"/>
              <a:buChar char="-"/>
            </a:pPr>
            <a:endParaRPr lang="fr-FR" dirty="0" smtClean="0"/>
          </a:p>
          <a:p>
            <a:pPr>
              <a:buFont typeface="Calibri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Être maître de tous les aspects du projet</a:t>
            </a:r>
          </a:p>
          <a:p>
            <a:pPr>
              <a:buFont typeface="Calibri" charset="0"/>
              <a:buChar char="-"/>
            </a:pPr>
            <a:endParaRPr lang="fr-FR" dirty="0"/>
          </a:p>
          <a:p>
            <a:pPr>
              <a:buFont typeface="Calibri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Projet Open Source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071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 Aspect recherche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411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Problématique / Objectif du stage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2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12" y="2646947"/>
            <a:ext cx="2318280" cy="190099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852" y="2141621"/>
            <a:ext cx="4770136" cy="291164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6448" y="2646947"/>
            <a:ext cx="3995552" cy="224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00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 Aspect recherche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pPr>
              <a:buFont typeface="Calibri" charset="0"/>
              <a:buChar char="-"/>
            </a:pPr>
            <a:r>
              <a:rPr lang="fr-FR" dirty="0" smtClean="0"/>
              <a:t> </a:t>
            </a:r>
            <a:r>
              <a:rPr lang="fr-FR" dirty="0" smtClean="0"/>
              <a:t>Documenter son travail, comment mettre en place son projet</a:t>
            </a:r>
          </a:p>
          <a:p>
            <a:r>
              <a:rPr lang="fr-FR" dirty="0" err="1" smtClean="0"/>
              <a:t>Github</a:t>
            </a:r>
            <a:r>
              <a:rPr lang="fr-FR" dirty="0" smtClean="0"/>
              <a:t>, Wiki, </a:t>
            </a:r>
            <a:r>
              <a:rPr lang="fr-FR" dirty="0" smtClean="0"/>
              <a:t>PDF, </a:t>
            </a:r>
            <a:r>
              <a:rPr lang="fr-FR" dirty="0" err="1" smtClean="0"/>
              <a:t>LaTeX</a:t>
            </a:r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pPr>
              <a:buFont typeface="Calibri" charset="0"/>
              <a:buChar char="-"/>
            </a:pPr>
            <a:r>
              <a:rPr lang="fr-FR" dirty="0"/>
              <a:t> </a:t>
            </a:r>
            <a:r>
              <a:rPr lang="fr-FR" dirty="0" smtClean="0"/>
              <a:t>Rédaction </a:t>
            </a:r>
            <a:r>
              <a:rPr lang="fr-FR" dirty="0"/>
              <a:t>de </a:t>
            </a:r>
            <a:r>
              <a:rPr lang="fr-FR" dirty="0" smtClean="0"/>
              <a:t>papiers techniques</a:t>
            </a:r>
          </a:p>
          <a:p>
            <a:pPr lvl="1"/>
            <a:r>
              <a:rPr lang="fr-FR" dirty="0" smtClean="0"/>
              <a:t>Extended abstract</a:t>
            </a:r>
          </a:p>
          <a:p>
            <a:pPr lvl="1"/>
            <a:r>
              <a:rPr lang="fr-FR" dirty="0" smtClean="0"/>
              <a:t>Short Paper	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20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052" y="3076505"/>
            <a:ext cx="2614352" cy="338328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349" y="2039263"/>
            <a:ext cx="2630578" cy="253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 Aspect recherche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Participation à des événements :</a:t>
            </a:r>
          </a:p>
          <a:p>
            <a:endParaRPr lang="fr-FR" dirty="0" smtClean="0"/>
          </a:p>
          <a:p>
            <a:pPr lvl="1">
              <a:buFont typeface=".AppleSystemUIFont" charset="-120"/>
              <a:buChar char="◦"/>
            </a:pPr>
            <a:r>
              <a:rPr lang="fr-FR" dirty="0" smtClean="0"/>
              <a:t> </a:t>
            </a:r>
            <a:r>
              <a:rPr lang="fr-FR" dirty="0"/>
              <a:t>Journée </a:t>
            </a:r>
            <a:r>
              <a:rPr lang="fr-FR" dirty="0" smtClean="0"/>
              <a:t>doctorale de l’ECE Paris, mai 2018</a:t>
            </a:r>
            <a:endParaRPr lang="fr-FR" dirty="0" smtClean="0"/>
          </a:p>
          <a:p>
            <a:pPr lvl="1">
              <a:buFont typeface=".AppleSystemUIFont" charset="-120"/>
              <a:buChar char="◦"/>
            </a:pPr>
            <a:endParaRPr lang="fr-FR" dirty="0"/>
          </a:p>
          <a:p>
            <a:pPr lvl="1">
              <a:buFont typeface=".AppleSystemUIFont" charset="-120"/>
              <a:buChar char="◦"/>
            </a:pPr>
            <a:r>
              <a:rPr lang="fr-FR" dirty="0" smtClean="0"/>
              <a:t> Participer à l’organisation de la conférence </a:t>
            </a:r>
            <a:r>
              <a:rPr lang="fr-FR" dirty="0"/>
              <a:t>IEEE </a:t>
            </a:r>
            <a:r>
              <a:rPr lang="fr-FR" dirty="0" smtClean="0"/>
              <a:t>ICACCE 2018 à l’ECE Paris, juin 2018</a:t>
            </a:r>
            <a:endParaRPr lang="fr-FR" dirty="0"/>
          </a:p>
          <a:p>
            <a:pPr lvl="1">
              <a:buFont typeface=".AppleSystemUIFont" charset="-120"/>
              <a:buChar char="◦"/>
            </a:pPr>
            <a:endParaRPr lang="fr-FR" dirty="0"/>
          </a:p>
          <a:p>
            <a:pPr lvl="1">
              <a:buFont typeface=".AppleSystemUIFont" charset="-120"/>
              <a:buChar char="◦"/>
            </a:pPr>
            <a:r>
              <a:rPr lang="fr-FR" dirty="0"/>
              <a:t> </a:t>
            </a:r>
            <a:r>
              <a:rPr lang="fr-FR" dirty="0" smtClean="0"/>
              <a:t>Présenter un démonstration et un poster acceptés dans la </a:t>
            </a:r>
            <a:r>
              <a:rPr lang="fr-FR" dirty="0"/>
              <a:t>c</a:t>
            </a:r>
            <a:r>
              <a:rPr lang="fr-FR" dirty="0" smtClean="0"/>
              <a:t>onférence </a:t>
            </a:r>
            <a:r>
              <a:rPr lang="fr-FR" dirty="0" smtClean="0"/>
              <a:t>IEEE ICS2 </a:t>
            </a:r>
            <a:r>
              <a:rPr lang="fr-FR" dirty="0" smtClean="0"/>
              <a:t>2018, Kansas City, US, septembre 2018</a:t>
            </a:r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960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VII Bilan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9472" y="1866999"/>
            <a:ext cx="10058400" cy="402336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Développer mes compétences en </a:t>
            </a:r>
            <a:r>
              <a:rPr lang="fr-FR" dirty="0" err="1" smtClean="0"/>
              <a:t>IoT</a:t>
            </a:r>
            <a:r>
              <a:rPr lang="fr-FR" dirty="0" smtClean="0"/>
              <a:t> (plus programmation C/Python) </a:t>
            </a:r>
            <a:r>
              <a:rPr lang="fr-FR" dirty="0" smtClean="0"/>
              <a:t>et Réseaux</a:t>
            </a:r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 En </a:t>
            </a:r>
            <a:r>
              <a:rPr lang="fr-FR" dirty="0" smtClean="0"/>
              <a:t>accord avec ma formation (option 4A Mobilité)</a:t>
            </a:r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 Mener </a:t>
            </a:r>
            <a:r>
              <a:rPr lang="fr-FR" dirty="0" smtClean="0"/>
              <a:t>un projet de A à Z, réfléchir à chaque étape du développement du projet</a:t>
            </a:r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 Chercher </a:t>
            </a:r>
            <a:r>
              <a:rPr lang="fr-FR" dirty="0" smtClean="0"/>
              <a:t>des solutions et comprendre les </a:t>
            </a:r>
            <a:r>
              <a:rPr lang="fr-FR" dirty="0" smtClean="0"/>
              <a:t>problèmes</a:t>
            </a:r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 Découverte </a:t>
            </a:r>
            <a:r>
              <a:rPr lang="fr-FR" dirty="0"/>
              <a:t>de la recherche (méthode de travail, rédaction de papiers, et pouvoir avoir la chance de participer à des conférences pour échanger et présenter son travail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584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questions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396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Problématique / </a:t>
            </a:r>
            <a:r>
              <a:rPr lang="fr-FR" dirty="0" smtClean="0"/>
              <a:t>Objectifs </a:t>
            </a:r>
            <a:r>
              <a:rPr lang="fr-FR" dirty="0" smtClean="0"/>
              <a:t>du stage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fr-FR" dirty="0" smtClean="0"/>
          </a:p>
          <a:p>
            <a:r>
              <a:rPr lang="fr-FR" dirty="0" smtClean="0"/>
              <a:t>Trouver une </a:t>
            </a:r>
            <a:r>
              <a:rPr lang="fr-FR" dirty="0" smtClean="0"/>
              <a:t>solution en </a:t>
            </a:r>
            <a:r>
              <a:rPr lang="fr-FR" dirty="0" smtClean="0"/>
              <a:t>utilisant l’</a:t>
            </a:r>
            <a:r>
              <a:rPr lang="fr-FR" dirty="0" err="1" smtClean="0"/>
              <a:t>IoT</a:t>
            </a:r>
            <a:r>
              <a:rPr lang="fr-FR" dirty="0" smtClean="0"/>
              <a:t> pour des feux connectés et dynamiques</a:t>
            </a:r>
          </a:p>
          <a:p>
            <a:endParaRPr lang="fr-FR" dirty="0" smtClean="0"/>
          </a:p>
          <a:p>
            <a:r>
              <a:rPr lang="fr-FR" dirty="0" smtClean="0"/>
              <a:t>Objectifs </a:t>
            </a:r>
            <a:r>
              <a:rPr lang="fr-FR" dirty="0" smtClean="0"/>
              <a:t>: </a:t>
            </a:r>
            <a:endParaRPr lang="fr-FR" dirty="0" smtClean="0"/>
          </a:p>
          <a:p>
            <a:pPr lvl="1"/>
            <a:r>
              <a:rPr lang="fr-FR" dirty="0"/>
              <a:t>R</a:t>
            </a:r>
            <a:r>
              <a:rPr lang="fr-FR" dirty="0" smtClean="0"/>
              <a:t>eprendre </a:t>
            </a:r>
            <a:r>
              <a:rPr lang="fr-FR" dirty="0" smtClean="0"/>
              <a:t>le travail existant et l’améliorer pour </a:t>
            </a:r>
            <a:r>
              <a:rPr lang="fr-FR" dirty="0" smtClean="0"/>
              <a:t>s’approcher d’un fonctionnement normal de feux de signalisation</a:t>
            </a:r>
          </a:p>
          <a:p>
            <a:pPr lvl="1"/>
            <a:r>
              <a:rPr lang="fr-FR" dirty="0" smtClean="0"/>
              <a:t>Rendre ce projet plus autonome en supprimant un acteur de la chaîne</a:t>
            </a:r>
          </a:p>
          <a:p>
            <a:pPr lvl="1"/>
            <a:r>
              <a:rPr lang="fr-FR" dirty="0" smtClean="0"/>
              <a:t>Tests et évaluations d’un protocole de </a:t>
            </a:r>
            <a:r>
              <a:rPr lang="fr-FR" dirty="0" err="1" smtClean="0"/>
              <a:t>QoS</a:t>
            </a:r>
            <a:r>
              <a:rPr lang="fr-FR" dirty="0" smtClean="0"/>
              <a:t> (MQTT) dans un cas réel</a:t>
            </a:r>
            <a:endParaRPr lang="fr-FR" dirty="0" smtClean="0"/>
          </a:p>
          <a:p>
            <a:r>
              <a:rPr lang="fr-FR" dirty="0" smtClean="0"/>
              <a:t>  </a:t>
            </a:r>
            <a:endParaRPr lang="fr-FR" dirty="0" smtClean="0"/>
          </a:p>
          <a:p>
            <a:r>
              <a:rPr lang="fr-FR" dirty="0" smtClean="0"/>
              <a:t>Cas d’usage défini lors du travail existant : Interruption du cycle de feu pour laisser passer un véhicule prioritaire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56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 Présentation de l’école et du laboratoire</a:t>
            </a:r>
          </a:p>
          <a:p>
            <a:r>
              <a:rPr lang="fr-FR" dirty="0" smtClean="0"/>
              <a:t>II </a:t>
            </a:r>
            <a:r>
              <a:rPr lang="fr-FR" dirty="0" smtClean="0"/>
              <a:t>Conception</a:t>
            </a:r>
          </a:p>
          <a:p>
            <a:r>
              <a:rPr lang="fr-FR" dirty="0" smtClean="0"/>
              <a:t>III Réalisation</a:t>
            </a:r>
          </a:p>
          <a:p>
            <a:r>
              <a:rPr lang="fr-FR" dirty="0" smtClean="0"/>
              <a:t>IV Résultats</a:t>
            </a:r>
            <a:endParaRPr lang="fr-FR" dirty="0" smtClean="0"/>
          </a:p>
          <a:p>
            <a:r>
              <a:rPr lang="fr-FR" dirty="0" smtClean="0"/>
              <a:t>V Perspectives </a:t>
            </a:r>
            <a:r>
              <a:rPr lang="fr-FR" dirty="0"/>
              <a:t>d’avenir pour le </a:t>
            </a:r>
            <a:r>
              <a:rPr lang="fr-FR" dirty="0" smtClean="0"/>
              <a:t>projet</a:t>
            </a:r>
          </a:p>
          <a:p>
            <a:r>
              <a:rPr lang="fr-FR" dirty="0" smtClean="0"/>
              <a:t>VI Aspect recherche</a:t>
            </a:r>
          </a:p>
          <a:p>
            <a:r>
              <a:rPr lang="fr-FR" dirty="0" smtClean="0"/>
              <a:t>VII Bilan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432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 Résultats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Vidéo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5</a:t>
            </a:fld>
            <a:endParaRPr lang="fr-FR"/>
          </a:p>
        </p:txBody>
      </p:sp>
      <p:pic>
        <p:nvPicPr>
          <p:cNvPr id="5" name="Soutenance4A-Soutenance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219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66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 Présentation de l’école et du laboratoire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361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 Présentation de l’école et du laboratoire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b="1" dirty="0" smtClean="0"/>
              <a:t>350</a:t>
            </a:r>
            <a:r>
              <a:rPr lang="fr-FR" dirty="0" smtClean="0"/>
              <a:t> Enseignants</a:t>
            </a:r>
          </a:p>
          <a:p>
            <a:r>
              <a:rPr lang="fr-FR" b="1" dirty="0" smtClean="0"/>
              <a:t>2100</a:t>
            </a:r>
            <a:r>
              <a:rPr lang="fr-FR" dirty="0" smtClean="0"/>
              <a:t> étudiants</a:t>
            </a:r>
          </a:p>
          <a:p>
            <a:r>
              <a:rPr lang="fr-FR" b="1" dirty="0" smtClean="0"/>
              <a:t>+17M d’€ </a:t>
            </a:r>
            <a:r>
              <a:rPr lang="fr-FR" dirty="0" smtClean="0"/>
              <a:t>de budget annuel</a:t>
            </a:r>
          </a:p>
          <a:p>
            <a:r>
              <a:rPr lang="fr-FR" b="1" dirty="0" smtClean="0"/>
              <a:t>7</a:t>
            </a:r>
            <a:r>
              <a:rPr lang="fr-FR" dirty="0" smtClean="0"/>
              <a:t> majeures (SI </a:t>
            </a:r>
            <a:r>
              <a:rPr lang="fr-FR" dirty="0" smtClean="0"/>
              <a:t>cyber sécurité &amp; </a:t>
            </a:r>
            <a:r>
              <a:rPr lang="fr-FR" dirty="0" err="1"/>
              <a:t>B</a:t>
            </a:r>
            <a:r>
              <a:rPr lang="fr-FR" dirty="0" err="1" smtClean="0"/>
              <a:t>ig</a:t>
            </a:r>
            <a:r>
              <a:rPr lang="fr-FR" dirty="0" smtClean="0"/>
              <a:t> Data, SE, Objets </a:t>
            </a:r>
            <a:r>
              <a:rPr lang="fr-FR" dirty="0" smtClean="0"/>
              <a:t>connectés et réseaux, </a:t>
            </a:r>
            <a:r>
              <a:rPr lang="fr-FR" dirty="0" smtClean="0"/>
              <a:t>transports, santé, finance, énergie &amp; environnement</a:t>
            </a:r>
            <a:r>
              <a:rPr lang="mr-IN" dirty="0" smtClean="0"/>
              <a:t>…</a:t>
            </a:r>
            <a:r>
              <a:rPr lang="fr-FR" dirty="0" smtClean="0"/>
              <a:t>.)</a:t>
            </a:r>
          </a:p>
          <a:p>
            <a:endParaRPr lang="fr-FR" dirty="0"/>
          </a:p>
          <a:p>
            <a:r>
              <a:rPr lang="fr-FR" b="1" dirty="0" smtClean="0"/>
              <a:t>3</a:t>
            </a:r>
            <a:r>
              <a:rPr lang="fr-FR" dirty="0" smtClean="0"/>
              <a:t> axes de recherche (Stage réalisé dans l’axe </a:t>
            </a:r>
            <a:r>
              <a:rPr lang="fr-FR" dirty="0" smtClean="0"/>
              <a:t>Systèmes Intelligents Communicants - SIC</a:t>
            </a:r>
            <a:r>
              <a:rPr lang="fr-FR" dirty="0" smtClean="0"/>
              <a:t>)</a:t>
            </a:r>
          </a:p>
          <a:p>
            <a:r>
              <a:rPr lang="fr-FR" b="1" dirty="0" smtClean="0"/>
              <a:t>15</a:t>
            </a:r>
            <a:r>
              <a:rPr lang="fr-FR" dirty="0" smtClean="0"/>
              <a:t> enseignants-chercheurs</a:t>
            </a:r>
          </a:p>
          <a:p>
            <a:r>
              <a:rPr lang="fr-FR" b="1" dirty="0"/>
              <a:t>9</a:t>
            </a:r>
            <a:r>
              <a:rPr lang="fr-FR" dirty="0" smtClean="0"/>
              <a:t> doctorants</a:t>
            </a:r>
          </a:p>
          <a:p>
            <a:r>
              <a:rPr lang="fr-FR" b="1" dirty="0" smtClean="0"/>
              <a:t>1</a:t>
            </a:r>
            <a:r>
              <a:rPr lang="fr-FR" dirty="0" smtClean="0"/>
              <a:t> ingénieur de recherche</a:t>
            </a:r>
          </a:p>
          <a:p>
            <a:r>
              <a:rPr lang="fr-FR" dirty="0" smtClean="0"/>
              <a:t>Près de </a:t>
            </a:r>
            <a:r>
              <a:rPr lang="fr-FR" b="1" dirty="0" smtClean="0"/>
              <a:t>150K€ </a:t>
            </a:r>
            <a:r>
              <a:rPr lang="fr-FR" dirty="0" smtClean="0"/>
              <a:t>de budget (équipements, stages, doctorants</a:t>
            </a:r>
            <a:r>
              <a:rPr lang="mr-IN" dirty="0" smtClean="0"/>
              <a:t>…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7</a:t>
            </a:fld>
            <a:endParaRPr lang="fr-FR"/>
          </a:p>
        </p:txBody>
      </p:sp>
      <p:pic>
        <p:nvPicPr>
          <p:cNvPr id="5" name="Imag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5594" y="2077994"/>
            <a:ext cx="2438400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à coins arrondis 5"/>
          <p:cNvSpPr/>
          <p:nvPr/>
        </p:nvSpPr>
        <p:spPr>
          <a:xfrm>
            <a:off x="7447201" y="4254550"/>
            <a:ext cx="2142314" cy="1058200"/>
          </a:xfrm>
          <a:prstGeom prst="roundRect">
            <a:avLst>
              <a:gd name="adj" fmla="val 33949"/>
            </a:avLst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accent3">
                    <a:lumMod val="75000"/>
                  </a:schemeClr>
                </a:solidFill>
              </a:rPr>
              <a:t>Laboratoire</a:t>
            </a:r>
            <a:endParaRPr lang="fr-FR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8518358" y="-24544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4826" y="4960570"/>
            <a:ext cx="2155544" cy="1016898"/>
          </a:xfrm>
          <a:prstGeom prst="rect">
            <a:avLst/>
          </a:prstGeom>
          <a:ln>
            <a:solidFill>
              <a:schemeClr val="accent6">
                <a:alpha val="0"/>
              </a:schemeClr>
            </a:solidFill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84565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 </a:t>
            </a:r>
            <a:r>
              <a:rPr lang="fr-FR" dirty="0" smtClean="0"/>
              <a:t>Conception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7389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 </a:t>
            </a:r>
            <a:r>
              <a:rPr lang="fr-FR" dirty="0" smtClean="0"/>
              <a:t>Conception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Développer </a:t>
            </a:r>
            <a:r>
              <a:rPr lang="fr-FR" dirty="0" smtClean="0"/>
              <a:t>notre modèle et définir que des points de contrôle sont nécessaires pour notre système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9</a:t>
            </a:fld>
            <a:endParaRPr lang="fr-FR"/>
          </a:p>
        </p:txBody>
      </p:sp>
      <p:pic>
        <p:nvPicPr>
          <p:cNvPr id="5" name="Imag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50" y="2996110"/>
            <a:ext cx="2736112" cy="2400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546" y="3014191"/>
            <a:ext cx="4316682" cy="205657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108" y="2996110"/>
            <a:ext cx="3945388" cy="2198510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935949" y="5912553"/>
            <a:ext cx="1640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Réseau de </a:t>
            </a:r>
            <a:r>
              <a:rPr lang="fr-FR" dirty="0" err="1" smtClean="0"/>
              <a:t>Petri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7214665" y="5912553"/>
            <a:ext cx="916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UPPAAL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6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étrospection">
  <a:themeElements>
    <a:clrScheme name="Rétrospection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étrospectio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o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1013</TotalTime>
  <Words>1395</Words>
  <Application>Microsoft Macintosh PowerPoint</Application>
  <PresentationFormat>Grand écran</PresentationFormat>
  <Paragraphs>256</Paragraphs>
  <Slides>23</Slides>
  <Notes>14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.AppleSystemUIFont</vt:lpstr>
      <vt:lpstr>Calibri</vt:lpstr>
      <vt:lpstr>Calibri Light</vt:lpstr>
      <vt:lpstr>Mangal</vt:lpstr>
      <vt:lpstr>Rétrospection</vt:lpstr>
      <vt:lpstr>   Réseaux IoT pour le contrôle des feux de signalisation dans des villes Intelligentes</vt:lpstr>
      <vt:lpstr>Problématique / Objectif du stage</vt:lpstr>
      <vt:lpstr>Problématique / Objectifs du stage</vt:lpstr>
      <vt:lpstr>Plan</vt:lpstr>
      <vt:lpstr>II Résultats</vt:lpstr>
      <vt:lpstr>I Présentation de l’école et du laboratoire</vt:lpstr>
      <vt:lpstr>I Présentation de l’école et du laboratoire</vt:lpstr>
      <vt:lpstr>II Conception</vt:lpstr>
      <vt:lpstr>II Conception</vt:lpstr>
      <vt:lpstr>III Réalisation</vt:lpstr>
      <vt:lpstr>III Réalisation</vt:lpstr>
      <vt:lpstr>III Réalisation SITUATION D’UN VÉHICULE PRIORITAIRE</vt:lpstr>
      <vt:lpstr>III Réalisation</vt:lpstr>
      <vt:lpstr>IV Résultats</vt:lpstr>
      <vt:lpstr>II Résultats</vt:lpstr>
      <vt:lpstr>II Résultats</vt:lpstr>
      <vt:lpstr>V Perspective d’avenir du projet</vt:lpstr>
      <vt:lpstr>V Perspectives d’avenir du projet</vt:lpstr>
      <vt:lpstr>VI Aspect recherche</vt:lpstr>
      <vt:lpstr>VI Aspect recherche</vt:lpstr>
      <vt:lpstr>VI Aspect recherche</vt:lpstr>
      <vt:lpstr>VII Bilan</vt:lpstr>
      <vt:lpstr>Des questions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  Réseaux IoT pour le contrôle des feux de signalisation dans des villes Intelligentes</dc:title>
  <dc:creator>Jeterim Piccolo</dc:creator>
  <cp:lastModifiedBy>Jeterim Piccolo</cp:lastModifiedBy>
  <cp:revision>64</cp:revision>
  <dcterms:created xsi:type="dcterms:W3CDTF">2018-08-29T07:58:51Z</dcterms:created>
  <dcterms:modified xsi:type="dcterms:W3CDTF">2018-09-04T09:27:36Z</dcterms:modified>
</cp:coreProperties>
</file>

<file path=docProps/thumbnail.jpeg>
</file>